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aarthione.vriddhix.ai" TargetMode="External"/><Relationship Id="rId1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image" Target="../media/image-2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omni.vriddhix.ai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tlas.vriddhix.ai" TargetMode="External"/><Relationship Id="rId1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vriddhix.ai" TargetMode="External"/><Relationship Id="rId1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aarthione.vriddhix.ai" TargetMode="External"/><Relationship Id="rId4" Type="http://schemas.openxmlformats.org/officeDocument/2006/relationships/hyperlink" Target="https://omni.vriddhix.ai" TargetMode="External"/><Relationship Id="rId6" Type="http://schemas.openxmlformats.org/officeDocument/2006/relationships/hyperlink" Target="https://atlas.vriddhix.ai" TargetMode="External"/><Relationship Id="rId8" Type="http://schemas.openxmlformats.org/officeDocument/2006/relationships/hyperlink" Target="https://vriddhix.ai" TargetMode="External"/><Relationship Id="rId1" Type="http://schemas.openxmlformats.org/officeDocument/2006/relationships/image" Target="../media/image-11-1.png"/><Relationship Id="rId3" Type="http://schemas.openxmlformats.org/officeDocument/2006/relationships/image" Target="../media/image-11-2.png"/><Relationship Id="rId5" Type="http://schemas.openxmlformats.org/officeDocument/2006/relationships/image" Target="../media/image-11-3.png"/><Relationship Id="rId7" Type="http://schemas.openxmlformats.org/officeDocument/2006/relationships/image" Target="../media/image-11-4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754880" cy="4754880"/>
          </a:xfrm>
          <a:prstGeom prst="ellipse">
            <a:avLst/>
          </a:prstGeom>
          <a:solidFill>
            <a:srgbClr val="1B365D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35C4E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CASE STUDIES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1691640"/>
            <a:ext cx="98755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AI Systems. Real Metrics.</a:t>
            </a:r>
            <a:endParaRPr lang="en-US" sz="3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Production Use.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22960" y="338328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case study below includes the problem, the engineering solution, the architecture, and the measured business impact — not marketing copy.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42976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84.2%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475488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cost cut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154680" y="42976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83%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3154680" y="475488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 cycle cut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5486400" y="42976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95%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486400" y="475488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maintenance drop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7818120" y="4297680"/>
            <a:ext cx="2194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24/7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818120" y="475488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ops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22960" y="57607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Anupama Jain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822960" y="6108192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Engineer  ·  Agentic Systems, LLM Integration &amp; AI Automation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22960" y="6382512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anupamavjain@gmail.com   ·   linkedin.com/in/anupama-jain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822960" cy="82296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90" y="506578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2926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AI FRONT OFFICE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508760" y="53035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SaarthiOne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08760" y="1005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AI front office — production platform for WhatsApp business automation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692640" y="384048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33F"/>
          </a:solidFill>
          <a:ln w="12700">
            <a:solidFill>
              <a:srgbClr val="35C4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29800" y="457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8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9829800" y="6675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saarthione.vriddhix.ai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68%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3035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chatbot drop-off eliminated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324612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4612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₹25–45k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31927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cost/head/mo avoided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603504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3504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24/7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10819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autonomous, human handoff on low confidence</a:t>
            </a:r>
            <a:endParaRPr lang="en-US" sz="830" dirty="0"/>
          </a:p>
        </p:txBody>
      </p:sp>
      <p:sp>
        <p:nvSpPr>
          <p:cNvPr id="20" name="Shape 17"/>
          <p:cNvSpPr/>
          <p:nvPr/>
        </p:nvSpPr>
        <p:spPr>
          <a:xfrm>
            <a:off x="45720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F5D5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8368" y="2898648"/>
            <a:ext cx="365760" cy="365760"/>
          </a:xfrm>
          <a:prstGeom prst="ellipse">
            <a:avLst/>
          </a:prstGeom>
          <a:solidFill>
            <a:srgbClr val="D9534F"/>
          </a:solidFill>
          <a:ln/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6" y="2993746"/>
            <a:ext cx="175565" cy="175565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14300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8580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Traditional rule-based chatbots fail on complex queries — 68% customer abandonment.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68580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Conversations don't generate bookings, catalog selections, or verified payments directly.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8580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Human support agents cost ₹25k–₹45k/month per head with strict 8-hour shift limits.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68580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Manual CRM data entry causes lost leads and delayed follow-ups.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621792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C9EDE0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419088" y="2898648"/>
            <a:ext cx="365760" cy="365760"/>
          </a:xfrm>
          <a:prstGeom prst="ellipse">
            <a:avLst/>
          </a:prstGeom>
          <a:solidFill>
            <a:srgbClr val="2ECC91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186" y="2993746"/>
            <a:ext cx="175565" cy="175565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690372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8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1350" dirty="0"/>
          </a:p>
        </p:txBody>
      </p:sp>
      <p:sp>
        <p:nvSpPr>
          <p:cNvPr id="32" name="Text 27"/>
          <p:cNvSpPr/>
          <p:nvPr/>
        </p:nvSpPr>
        <p:spPr>
          <a:xfrm>
            <a:off x="644652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Autonomous outcome engine — understands intent to complete bookings, payments, and leads end-to-end.</a:t>
            </a:r>
            <a:endParaRPr lang="en-US" sz="1000" dirty="0"/>
          </a:p>
        </p:txBody>
      </p:sp>
      <p:sp>
        <p:nvSpPr>
          <p:cNvPr id="33" name="Text 28"/>
          <p:cNvSpPr/>
          <p:nvPr/>
        </p:nvSpPr>
        <p:spPr>
          <a:xfrm>
            <a:off x="644652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100% operates inside WhatsApp — zero app installs required for customers.</a:t>
            </a:r>
            <a:endParaRPr lang="en-US" sz="1000" dirty="0"/>
          </a:p>
        </p:txBody>
      </p:sp>
      <p:sp>
        <p:nvSpPr>
          <p:cNvPr id="34" name="Text 29"/>
          <p:cNvSpPr/>
          <p:nvPr/>
        </p:nvSpPr>
        <p:spPr>
          <a:xfrm>
            <a:off x="644652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Smooth 1-tap human handoff when intent confidence falls below threshold.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644652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Pre-built connectors for Razorpay, HubSpot CRM, Meta Cloud API, and Supabase.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457200" y="61447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endParaRPr lang="en-US" sz="850" dirty="0"/>
          </a:p>
        </p:txBody>
      </p:sp>
      <p:sp>
        <p:nvSpPr>
          <p:cNvPr id="37" name="Shape 32"/>
          <p:cNvSpPr/>
          <p:nvPr/>
        </p:nvSpPr>
        <p:spPr>
          <a:xfrm>
            <a:off x="1188720" y="6117336"/>
            <a:ext cx="1128370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38" name="Text 33"/>
          <p:cNvSpPr/>
          <p:nvPr/>
        </p:nvSpPr>
        <p:spPr>
          <a:xfrm>
            <a:off x="1188720" y="6117336"/>
            <a:ext cx="112837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API</a:t>
            </a:r>
            <a:endParaRPr lang="en-US" sz="870" dirty="0"/>
          </a:p>
        </p:txBody>
      </p:sp>
      <p:sp>
        <p:nvSpPr>
          <p:cNvPr id="39" name="Shape 34"/>
          <p:cNvSpPr/>
          <p:nvPr/>
        </p:nvSpPr>
        <p:spPr>
          <a:xfrm>
            <a:off x="2435962" y="6117336"/>
            <a:ext cx="75346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0" name="Text 35"/>
          <p:cNvSpPr/>
          <p:nvPr/>
        </p:nvSpPr>
        <p:spPr>
          <a:xfrm>
            <a:off x="2435962" y="6117336"/>
            <a:ext cx="753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Fastify</a:t>
            </a:r>
            <a:endParaRPr lang="en-US" sz="870" dirty="0"/>
          </a:p>
        </p:txBody>
      </p:sp>
      <p:sp>
        <p:nvSpPr>
          <p:cNvPr id="41" name="Shape 36"/>
          <p:cNvSpPr/>
          <p:nvPr/>
        </p:nvSpPr>
        <p:spPr>
          <a:xfrm>
            <a:off x="3308299" y="6117336"/>
            <a:ext cx="1053389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2" name="Text 37"/>
          <p:cNvSpPr/>
          <p:nvPr/>
        </p:nvSpPr>
        <p:spPr>
          <a:xfrm>
            <a:off x="3308299" y="6117336"/>
            <a:ext cx="1053389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Groq/Gemini</a:t>
            </a:r>
            <a:endParaRPr lang="en-US" sz="870" dirty="0"/>
          </a:p>
        </p:txBody>
      </p:sp>
      <p:sp>
        <p:nvSpPr>
          <p:cNvPr id="43" name="Shape 38"/>
          <p:cNvSpPr/>
          <p:nvPr/>
        </p:nvSpPr>
        <p:spPr>
          <a:xfrm>
            <a:off x="4480560" y="6117336"/>
            <a:ext cx="82844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4" name="Text 39"/>
          <p:cNvSpPr/>
          <p:nvPr/>
        </p:nvSpPr>
        <p:spPr>
          <a:xfrm>
            <a:off x="4480560" y="6117336"/>
            <a:ext cx="82844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Supabase</a:t>
            </a:r>
            <a:endParaRPr lang="en-US" sz="870" dirty="0"/>
          </a:p>
        </p:txBody>
      </p:sp>
      <p:sp>
        <p:nvSpPr>
          <p:cNvPr id="45" name="Shape 40"/>
          <p:cNvSpPr/>
          <p:nvPr/>
        </p:nvSpPr>
        <p:spPr>
          <a:xfrm>
            <a:off x="5427878" y="6117336"/>
            <a:ext cx="75346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6" name="Text 41"/>
          <p:cNvSpPr/>
          <p:nvPr/>
        </p:nvSpPr>
        <p:spPr>
          <a:xfrm>
            <a:off x="5427878" y="6117336"/>
            <a:ext cx="753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HubSpot</a:t>
            </a:r>
            <a:endParaRPr lang="en-US" sz="870" dirty="0"/>
          </a:p>
        </p:txBody>
      </p:sp>
      <p:sp>
        <p:nvSpPr>
          <p:cNvPr id="47" name="Shape 42"/>
          <p:cNvSpPr/>
          <p:nvPr/>
        </p:nvSpPr>
        <p:spPr>
          <a:xfrm>
            <a:off x="6300216" y="6117336"/>
            <a:ext cx="82844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8" name="Text 43"/>
          <p:cNvSpPr/>
          <p:nvPr/>
        </p:nvSpPr>
        <p:spPr>
          <a:xfrm>
            <a:off x="6300216" y="6117336"/>
            <a:ext cx="82844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Razorpay</a:t>
            </a:r>
            <a:endParaRPr lang="en-US" sz="870" dirty="0"/>
          </a:p>
        </p:txBody>
      </p:sp>
      <p:sp>
        <p:nvSpPr>
          <p:cNvPr id="49" name="Text 44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50" name="Text 4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01168"/>
            <a:ext cx="640080" cy="64008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367589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21945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TECH STACK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32588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SaarthiOne — System Architecture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8" name="Shape 5"/>
          <p:cNvSpPr/>
          <p:nvPr/>
        </p:nvSpPr>
        <p:spPr>
          <a:xfrm>
            <a:off x="457200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1B365D"/>
          </a:solidFill>
          <a:ln/>
        </p:spPr>
      </p:sp>
      <p:sp>
        <p:nvSpPr>
          <p:cNvPr id="9" name="Text 6"/>
          <p:cNvSpPr/>
          <p:nvPr/>
        </p:nvSpPr>
        <p:spPr>
          <a:xfrm>
            <a:off x="530352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Clients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48640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Cloud API webhook, SMB React dashboard, digital business card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083814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339846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14" name="Shape 11"/>
          <p:cNvSpPr/>
          <p:nvPr/>
        </p:nvSpPr>
        <p:spPr>
          <a:xfrm>
            <a:off x="3339846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1B365D"/>
          </a:solidFill>
          <a:ln/>
        </p:spPr>
      </p:sp>
      <p:sp>
        <p:nvSpPr>
          <p:cNvPr id="15" name="Text 12"/>
          <p:cNvSpPr/>
          <p:nvPr/>
        </p:nvSpPr>
        <p:spPr>
          <a:xfrm>
            <a:off x="3412998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431286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Fastify Gateway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431286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CORS &amp; rate limiter, JWT auth &amp; RLS guard, webhook listener, Resend email dispatch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966460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22492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0" name="Shape 17"/>
          <p:cNvSpPr/>
          <p:nvPr/>
        </p:nvSpPr>
        <p:spPr>
          <a:xfrm>
            <a:off x="6222492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1B365D"/>
          </a:solidFill>
          <a:ln/>
        </p:spPr>
      </p:sp>
      <p:sp>
        <p:nvSpPr>
          <p:cNvPr id="21" name="Text 18"/>
          <p:cNvSpPr/>
          <p:nvPr/>
        </p:nvSpPr>
        <p:spPr>
          <a:xfrm>
            <a:off x="6295644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313932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Agent-Core Orchestrator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313932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Intent extractor, quote planner, payment state machine, human handoff controller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849106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105138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05138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1B365D"/>
          </a:solidFill>
          <a:ln/>
        </p:spPr>
      </p:sp>
      <p:sp>
        <p:nvSpPr>
          <p:cNvPr id="27" name="Text 24"/>
          <p:cNvSpPr/>
          <p:nvPr/>
        </p:nvSpPr>
        <p:spPr>
          <a:xfrm>
            <a:off x="9178290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196578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&amp; Data Layer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196578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Groq/Gemini LLM gateway, Supabase PostgreSQL, HubSpot CRM sync, Razorpay gateway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457200" y="3108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STACK BY LAYER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57200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1792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Gateway &amp; Auth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21792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Fastify · JWT Auth · Row-Level Security · Rate Limiting · Webhook Listener</a:t>
            </a:r>
            <a:endParaRPr lang="en-US" sz="930" dirty="0"/>
          </a:p>
        </p:txBody>
      </p:sp>
      <p:sp>
        <p:nvSpPr>
          <p:cNvPr id="34" name="Shape 31"/>
          <p:cNvSpPr/>
          <p:nvPr/>
        </p:nvSpPr>
        <p:spPr>
          <a:xfrm>
            <a:off x="6231636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96228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/ LLM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6396228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Groq (fast tier) · Gemini (escalation tier) · Intent extraction · Confidence-based handoff</a:t>
            </a:r>
            <a:endParaRPr lang="en-US" sz="930" dirty="0"/>
          </a:p>
        </p:txBody>
      </p:sp>
      <p:sp>
        <p:nvSpPr>
          <p:cNvPr id="37" name="Shape 34"/>
          <p:cNvSpPr/>
          <p:nvPr/>
        </p:nvSpPr>
        <p:spPr>
          <a:xfrm>
            <a:off x="457200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21792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Orchestration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621792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state machine · Itinerary/quote planner · Human handoff controller</a:t>
            </a:r>
            <a:endParaRPr lang="en-US" sz="930" dirty="0"/>
          </a:p>
        </p:txBody>
      </p:sp>
      <p:sp>
        <p:nvSpPr>
          <p:cNvPr id="40" name="Shape 37"/>
          <p:cNvSpPr/>
          <p:nvPr/>
        </p:nvSpPr>
        <p:spPr>
          <a:xfrm>
            <a:off x="6231636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96228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365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&amp; Integrations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6396228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Supabase PostgreSQL · HubSpot CRM · Razorpay · Meta Cloud API · Resend</a:t>
            </a:r>
            <a:endParaRPr lang="en-US" sz="930" dirty="0"/>
          </a:p>
        </p:txBody>
      </p:sp>
      <p:sp>
        <p:nvSpPr>
          <p:cNvPr id="43" name="Text 4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822960" cy="82296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90" y="506578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2926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AI QUALITY ENGINEERING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508760" y="53035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Omni Quality Platform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08760" y="1005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JIRA-to-test-suite in minutes — self-healing, multi-type test automation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692640" y="384048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33F"/>
          </a:solidFill>
          <a:ln w="12700">
            <a:solidFill>
              <a:srgbClr val="35C4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29800" y="457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8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9829800" y="6675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omni.vriddhix.ai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80%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3035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authoring time reduction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324612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4612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95%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31927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maintenance drop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603504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3504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92%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10819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token/API cost savings</a:t>
            </a:r>
            <a:endParaRPr lang="en-US" sz="830" dirty="0"/>
          </a:p>
        </p:txBody>
      </p:sp>
      <p:sp>
        <p:nvSpPr>
          <p:cNvPr id="20" name="Shape 17"/>
          <p:cNvSpPr/>
          <p:nvPr/>
        </p:nvSpPr>
        <p:spPr>
          <a:xfrm>
            <a:off x="45720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F5D5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8368" y="2898648"/>
            <a:ext cx="365760" cy="365760"/>
          </a:xfrm>
          <a:prstGeom prst="ellipse">
            <a:avLst/>
          </a:prstGeom>
          <a:solidFill>
            <a:srgbClr val="D9534F"/>
          </a:solidFill>
          <a:ln/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6" y="2993746"/>
            <a:ext cx="175565" cy="175565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14300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8580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Teams spend 60%+ of time manually writing Playwright, Selenium, and API scripts from JIRA stories.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68580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Minor UI/CSS/DOM changes break 40%+ of regression suites (flakiness).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8580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Siloed tools for Functional, API, Security (ZAP), Visual, and Performance testing cause missed bugs.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68580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Manual regression passes take days/weeks, delaying releases and inflating cost.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621792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C9EDE0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419088" y="2898648"/>
            <a:ext cx="365760" cy="365760"/>
          </a:xfrm>
          <a:prstGeom prst="ellipse">
            <a:avLst/>
          </a:prstGeom>
          <a:solidFill>
            <a:srgbClr val="2ECC91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186" y="2993746"/>
            <a:ext cx="175565" cy="175565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690372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8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1350" dirty="0"/>
          </a:p>
        </p:txBody>
      </p:sp>
      <p:sp>
        <p:nvSpPr>
          <p:cNvPr id="32" name="Text 27"/>
          <p:cNvSpPr/>
          <p:nvPr/>
        </p:nvSpPr>
        <p:spPr>
          <a:xfrm>
            <a:off x="644652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Zero-code generation — ingests JIRA acceptance criteria and live URLs to autonomously build full test suites.</a:t>
            </a:r>
            <a:endParaRPr lang="en-US" sz="1000" dirty="0"/>
          </a:p>
        </p:txBody>
      </p:sp>
      <p:sp>
        <p:nvSpPr>
          <p:cNvPr id="33" name="Text 28"/>
          <p:cNvSpPr/>
          <p:nvPr/>
        </p:nvSpPr>
        <p:spPr>
          <a:xfrm>
            <a:off x="644652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Self-healing test engine — LLM-driven locator retry &amp; DOM heuristics fix broken locators automatically.</a:t>
            </a:r>
            <a:endParaRPr lang="en-US" sz="1000" dirty="0"/>
          </a:p>
        </p:txBody>
      </p:sp>
      <p:sp>
        <p:nvSpPr>
          <p:cNvPr id="34" name="Text 29"/>
          <p:cNvSpPr/>
          <p:nvPr/>
        </p:nvSpPr>
        <p:spPr>
          <a:xfrm>
            <a:off x="644652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Unified execution engine — Playwright E2E, Selenium cross-browser, REST API, ZAP security, visual — one platform.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644652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Instant CI/CD quality gates — automated pass/fail evaluation, STLC gap mapping, real-time incident creation.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457200" y="61447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endParaRPr lang="en-US" sz="850" dirty="0"/>
          </a:p>
        </p:txBody>
      </p:sp>
      <p:sp>
        <p:nvSpPr>
          <p:cNvPr id="37" name="Shape 32"/>
          <p:cNvSpPr/>
          <p:nvPr/>
        </p:nvSpPr>
        <p:spPr>
          <a:xfrm>
            <a:off x="1188720" y="6117336"/>
            <a:ext cx="978408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38" name="Text 33"/>
          <p:cNvSpPr/>
          <p:nvPr/>
        </p:nvSpPr>
        <p:spPr>
          <a:xfrm>
            <a:off x="1188720" y="6117336"/>
            <a:ext cx="9784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</a:t>
            </a:r>
            <a:endParaRPr lang="en-US" sz="870" dirty="0"/>
          </a:p>
        </p:txBody>
      </p:sp>
      <p:sp>
        <p:nvSpPr>
          <p:cNvPr id="39" name="Shape 34"/>
          <p:cNvSpPr/>
          <p:nvPr/>
        </p:nvSpPr>
        <p:spPr>
          <a:xfrm>
            <a:off x="2286000" y="6117336"/>
            <a:ext cx="82844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0" name="Text 35"/>
          <p:cNvSpPr/>
          <p:nvPr/>
        </p:nvSpPr>
        <p:spPr>
          <a:xfrm>
            <a:off x="2286000" y="6117336"/>
            <a:ext cx="82844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Selenium</a:t>
            </a:r>
            <a:endParaRPr lang="en-US" sz="870" dirty="0"/>
          </a:p>
        </p:txBody>
      </p:sp>
      <p:sp>
        <p:nvSpPr>
          <p:cNvPr id="41" name="Shape 36"/>
          <p:cNvSpPr/>
          <p:nvPr/>
        </p:nvSpPr>
        <p:spPr>
          <a:xfrm>
            <a:off x="3233318" y="6117336"/>
            <a:ext cx="678485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2" name="Text 37"/>
          <p:cNvSpPr/>
          <p:nvPr/>
        </p:nvSpPr>
        <p:spPr>
          <a:xfrm>
            <a:off x="3233318" y="6117336"/>
            <a:ext cx="67848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Vercel</a:t>
            </a:r>
            <a:endParaRPr lang="en-US" sz="870" dirty="0"/>
          </a:p>
        </p:txBody>
      </p:sp>
      <p:sp>
        <p:nvSpPr>
          <p:cNvPr id="43" name="Shape 38"/>
          <p:cNvSpPr/>
          <p:nvPr/>
        </p:nvSpPr>
        <p:spPr>
          <a:xfrm>
            <a:off x="4030675" y="6117336"/>
            <a:ext cx="1203350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4" name="Text 39"/>
          <p:cNvSpPr/>
          <p:nvPr/>
        </p:nvSpPr>
        <p:spPr>
          <a:xfrm>
            <a:off x="4030675" y="6117336"/>
            <a:ext cx="120335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Neon Postgres</a:t>
            </a:r>
            <a:endParaRPr lang="en-US" sz="870" dirty="0"/>
          </a:p>
        </p:txBody>
      </p:sp>
      <p:sp>
        <p:nvSpPr>
          <p:cNvPr id="45" name="Shape 40"/>
          <p:cNvSpPr/>
          <p:nvPr/>
        </p:nvSpPr>
        <p:spPr>
          <a:xfrm>
            <a:off x="5352898" y="6117336"/>
            <a:ext cx="1878178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6" name="Text 41"/>
          <p:cNvSpPr/>
          <p:nvPr/>
        </p:nvSpPr>
        <p:spPr>
          <a:xfrm>
            <a:off x="5352898" y="6117336"/>
            <a:ext cx="187817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Dual-Model LLM Routing</a:t>
            </a:r>
            <a:endParaRPr lang="en-US" sz="870" dirty="0"/>
          </a:p>
        </p:txBody>
      </p:sp>
      <p:sp>
        <p:nvSpPr>
          <p:cNvPr id="47" name="Text 42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8" name="Text 43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01168"/>
            <a:ext cx="640080" cy="64008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367589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21945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TECH STACK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32588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Omni Quality Platform — System Architecture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8" name="Shape 5"/>
          <p:cNvSpPr/>
          <p:nvPr/>
        </p:nvSpPr>
        <p:spPr>
          <a:xfrm>
            <a:off x="457200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6D5BD0"/>
          </a:solidFill>
          <a:ln/>
        </p:spPr>
      </p:sp>
      <p:sp>
        <p:nvSpPr>
          <p:cNvPr id="9" name="Text 6"/>
          <p:cNvSpPr/>
          <p:nvPr/>
        </p:nvSpPr>
        <p:spPr>
          <a:xfrm>
            <a:off x="530352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48640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acceptance criteria + live URL. SHA-256 requirement hashing — unchanged criteria skip re-extraction, saving 70% of token budget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083814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D5B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339846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14" name="Shape 11"/>
          <p:cNvSpPr/>
          <p:nvPr/>
        </p:nvSpPr>
        <p:spPr>
          <a:xfrm>
            <a:off x="3339846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6D5BD0"/>
          </a:solidFill>
          <a:ln/>
        </p:spPr>
      </p:sp>
      <p:sp>
        <p:nvSpPr>
          <p:cNvPr id="15" name="Text 12"/>
          <p:cNvSpPr/>
          <p:nvPr/>
        </p:nvSpPr>
        <p:spPr>
          <a:xfrm>
            <a:off x="3412998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431286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Dual-Model Router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431286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Groq 8B local tier handles 85% of tasks at &lt;1.2s. Gemini 70B premium tier for complex STLC/RCA. Escalates when confidence &lt; 0.6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966460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D5B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22492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0" name="Shape 17"/>
          <p:cNvSpPr/>
          <p:nvPr/>
        </p:nvSpPr>
        <p:spPr>
          <a:xfrm>
            <a:off x="6222492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6D5BD0"/>
          </a:solidFill>
          <a:ln/>
        </p:spPr>
      </p:sp>
      <p:sp>
        <p:nvSpPr>
          <p:cNvPr id="21" name="Text 18"/>
          <p:cNvSpPr/>
          <p:nvPr/>
        </p:nvSpPr>
        <p:spPr>
          <a:xfrm>
            <a:off x="6295644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313932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Engine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313932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runner: Playwright E2E, Selenium cross-browser, REST API, OWASP ZAP security, visual testing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849106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D5B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105138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05138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6D5BD0"/>
          </a:solidFill>
          <a:ln/>
        </p:spPr>
      </p:sp>
      <p:sp>
        <p:nvSpPr>
          <p:cNvPr id="27" name="Text 24"/>
          <p:cNvSpPr/>
          <p:nvPr/>
        </p:nvSpPr>
        <p:spPr>
          <a:xfrm>
            <a:off x="9178290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196578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196578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4-step deterministic fallback: Role+Name → Visible Text Anchor → DOM Depth → LLM Proposal. Capped at 3 retries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457200" y="3108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STACK BY LAYER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57200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1792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Hosting &amp; Data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21792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Vercel · Neon Managed Postgres · Multi-tenant SaaS architecture</a:t>
            </a:r>
            <a:endParaRPr lang="en-US" sz="930" dirty="0"/>
          </a:p>
        </p:txBody>
      </p:sp>
      <p:sp>
        <p:nvSpPr>
          <p:cNvPr id="34" name="Shape 31"/>
          <p:cNvSpPr/>
          <p:nvPr/>
        </p:nvSpPr>
        <p:spPr>
          <a:xfrm>
            <a:off x="6231636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96228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/ LLM Routing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6396228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Groq 8B (fast tier, ~$0.05/1M tokens) · Gemini 70B (premium tier, ~$0.50/1M tokens) · Cost formula-driven escalation</a:t>
            </a:r>
            <a:endParaRPr lang="en-US" sz="930" dirty="0"/>
          </a:p>
        </p:txBody>
      </p:sp>
      <p:sp>
        <p:nvSpPr>
          <p:cNvPr id="37" name="Shape 34"/>
          <p:cNvSpPr/>
          <p:nvPr/>
        </p:nvSpPr>
        <p:spPr>
          <a:xfrm>
            <a:off x="457200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21792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Execution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621792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Playwright · Selenium · REST API testing · OWASP ZAP security scanning</a:t>
            </a:r>
            <a:endParaRPr lang="en-US" sz="930" dirty="0"/>
          </a:p>
        </p:txBody>
      </p:sp>
      <p:sp>
        <p:nvSpPr>
          <p:cNvPr id="40" name="Shape 37"/>
          <p:cNvSpPr/>
          <p:nvPr/>
        </p:nvSpPr>
        <p:spPr>
          <a:xfrm>
            <a:off x="6231636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96228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D5BD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Reliability Engineering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6396228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requirement hashing · Self-healing locators · 3-retry hard cap to prevent bug-masking</a:t>
            </a:r>
            <a:endParaRPr lang="en-US" sz="930" dirty="0"/>
          </a:p>
        </p:txBody>
      </p:sp>
      <p:sp>
        <p:nvSpPr>
          <p:cNvPr id="43" name="Text 4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822960" cy="82296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90" y="506578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2926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TRADING &amp; BACKTESTING PLATFORM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508760" y="53035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Orbis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08760" y="1005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platform driven by data — full-stack quant trading system for Indian equity &amp; derivatives markets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692640" y="384048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33F"/>
          </a:solidFill>
          <a:ln w="12700">
            <a:solidFill>
              <a:srgbClr val="35C4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29800" y="457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8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9829800" y="6675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atlas.vriddhix.ai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3035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platform modules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324612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4612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500+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31927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stocks scanned daily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603504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3504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10819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 integrations</a:t>
            </a:r>
            <a:endParaRPr lang="en-US" sz="830" dirty="0"/>
          </a:p>
        </p:txBody>
      </p:sp>
      <p:sp>
        <p:nvSpPr>
          <p:cNvPr id="20" name="Shape 17"/>
          <p:cNvSpPr/>
          <p:nvPr/>
        </p:nvSpPr>
        <p:spPr>
          <a:xfrm>
            <a:off x="45720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F5D5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8368" y="2898648"/>
            <a:ext cx="365760" cy="365760"/>
          </a:xfrm>
          <a:prstGeom prst="ellipse">
            <a:avLst/>
          </a:prstGeom>
          <a:solidFill>
            <a:srgbClr val="D9534F"/>
          </a:solidFill>
          <a:ln/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6" y="2993746"/>
            <a:ext cx="175565" cy="175565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14300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8580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Tooling is scattered — backtesting, option-chain analytics, sentiment, and execution live in separate tools.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68580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No safe path from idea to live capital — most platforms skip forced paper-trading validation.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8580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Retail traders lack institutional-grade options analytics (dealer GEX, zero-gamma flip, max-pain).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68580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Broker lock-in — strategies built for one broker's API rarely port cleanly to another.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621792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C9EDE0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419088" y="2898648"/>
            <a:ext cx="365760" cy="365760"/>
          </a:xfrm>
          <a:prstGeom prst="ellipse">
            <a:avLst/>
          </a:prstGeom>
          <a:solidFill>
            <a:srgbClr val="2ECC91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186" y="2993746"/>
            <a:ext cx="175565" cy="175565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690372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8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1350" dirty="0"/>
          </a:p>
        </p:txBody>
      </p:sp>
      <p:sp>
        <p:nvSpPr>
          <p:cNvPr id="32" name="Text 27"/>
          <p:cNvSpPr/>
          <p:nvPr/>
        </p:nvSpPr>
        <p:spPr>
          <a:xfrm>
            <a:off x="644652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One unified platform — Strategy Studio (visual condition-tree builder), AlgoHub (fully automated execution, 500 stocks).</a:t>
            </a:r>
            <a:endParaRPr lang="en-US" sz="1000" dirty="0"/>
          </a:p>
        </p:txBody>
      </p:sp>
      <p:sp>
        <p:nvSpPr>
          <p:cNvPr id="33" name="Text 28"/>
          <p:cNvSpPr/>
          <p:nvPr/>
        </p:nvSpPr>
        <p:spPr>
          <a:xfrm>
            <a:off x="644652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Gamma Blast Monitor — real-time dealer-GEX / zero-gamma-flip reads with audio alerts.</a:t>
            </a:r>
            <a:endParaRPr lang="en-US" sz="1000" dirty="0"/>
          </a:p>
        </p:txBody>
      </p:sp>
      <p:sp>
        <p:nvSpPr>
          <p:cNvPr id="34" name="Text 29"/>
          <p:cNvSpPr/>
          <p:nvPr/>
        </p:nvSpPr>
        <p:spPr>
          <a:xfrm>
            <a:off x="644652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Smart Money Intel — sector RRG, price-delivery divergence, bulk/block deal flow, AI verdict.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644652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News Desk — SEBI-taxonomy + keyword classifier for instant sentiment with zero LLM latency.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457200" y="61447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endParaRPr lang="en-US" sz="850" dirty="0"/>
          </a:p>
        </p:txBody>
      </p:sp>
      <p:sp>
        <p:nvSpPr>
          <p:cNvPr id="37" name="Shape 32"/>
          <p:cNvSpPr/>
          <p:nvPr/>
        </p:nvSpPr>
        <p:spPr>
          <a:xfrm>
            <a:off x="1188720" y="6117336"/>
            <a:ext cx="603504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38" name="Text 33"/>
          <p:cNvSpPr/>
          <p:nvPr/>
        </p:nvSpPr>
        <p:spPr>
          <a:xfrm>
            <a:off x="1188720" y="6117336"/>
            <a:ext cx="603504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</a:t>
            </a:r>
            <a:endParaRPr lang="en-US" sz="870" dirty="0"/>
          </a:p>
        </p:txBody>
      </p:sp>
      <p:sp>
        <p:nvSpPr>
          <p:cNvPr id="39" name="Shape 34"/>
          <p:cNvSpPr/>
          <p:nvPr/>
        </p:nvSpPr>
        <p:spPr>
          <a:xfrm>
            <a:off x="1911096" y="6117336"/>
            <a:ext cx="75346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0" name="Text 35"/>
          <p:cNvSpPr/>
          <p:nvPr/>
        </p:nvSpPr>
        <p:spPr>
          <a:xfrm>
            <a:off x="1911096" y="6117336"/>
            <a:ext cx="753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Node.js</a:t>
            </a:r>
            <a:endParaRPr lang="en-US" sz="870" dirty="0"/>
          </a:p>
        </p:txBody>
      </p:sp>
      <p:sp>
        <p:nvSpPr>
          <p:cNvPr id="41" name="Shape 36"/>
          <p:cNvSpPr/>
          <p:nvPr/>
        </p:nvSpPr>
        <p:spPr>
          <a:xfrm>
            <a:off x="2783434" y="6117336"/>
            <a:ext cx="678485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2" name="Text 37"/>
          <p:cNvSpPr/>
          <p:nvPr/>
        </p:nvSpPr>
        <p:spPr>
          <a:xfrm>
            <a:off x="2783434" y="6117336"/>
            <a:ext cx="67848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</a:t>
            </a:r>
            <a:endParaRPr lang="en-US" sz="870" dirty="0"/>
          </a:p>
        </p:txBody>
      </p:sp>
      <p:sp>
        <p:nvSpPr>
          <p:cNvPr id="43" name="Shape 38"/>
          <p:cNvSpPr/>
          <p:nvPr/>
        </p:nvSpPr>
        <p:spPr>
          <a:xfrm>
            <a:off x="3580790" y="6117336"/>
            <a:ext cx="82844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4" name="Text 39"/>
          <p:cNvSpPr/>
          <p:nvPr/>
        </p:nvSpPr>
        <p:spPr>
          <a:xfrm>
            <a:off x="3580790" y="6117336"/>
            <a:ext cx="82844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Supabase</a:t>
            </a:r>
            <a:endParaRPr lang="en-US" sz="870" dirty="0"/>
          </a:p>
        </p:txBody>
      </p:sp>
      <p:sp>
        <p:nvSpPr>
          <p:cNvPr id="45" name="Shape 40"/>
          <p:cNvSpPr/>
          <p:nvPr/>
        </p:nvSpPr>
        <p:spPr>
          <a:xfrm>
            <a:off x="4528109" y="6117336"/>
            <a:ext cx="453542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6" name="Text 41"/>
          <p:cNvSpPr/>
          <p:nvPr/>
        </p:nvSpPr>
        <p:spPr>
          <a:xfrm>
            <a:off x="4528109" y="6117336"/>
            <a:ext cx="45354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</a:t>
            </a:r>
            <a:endParaRPr lang="en-US" sz="870" dirty="0"/>
          </a:p>
        </p:txBody>
      </p:sp>
      <p:sp>
        <p:nvSpPr>
          <p:cNvPr id="47" name="Text 42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8" name="Text 43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01168"/>
            <a:ext cx="640080" cy="64008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367589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21945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TECH STACK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32588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Orbis — System Architecture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8" name="Shape 5"/>
          <p:cNvSpPr/>
          <p:nvPr/>
        </p:nvSpPr>
        <p:spPr>
          <a:xfrm>
            <a:off x="457200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D4A017"/>
          </a:solidFill>
          <a:ln/>
        </p:spPr>
      </p:sp>
      <p:sp>
        <p:nvSpPr>
          <p:cNvPr id="9" name="Text 6"/>
          <p:cNvSpPr/>
          <p:nvPr/>
        </p:nvSpPr>
        <p:spPr>
          <a:xfrm>
            <a:off x="530352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Data Ingestion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48640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NIFTY, BankNifty, FinNifty, VIX, and F&amp;O feeds streamed live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083814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339846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14" name="Shape 11"/>
          <p:cNvSpPr/>
          <p:nvPr/>
        </p:nvSpPr>
        <p:spPr>
          <a:xfrm>
            <a:off x="3339846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D4A017"/>
          </a:solidFill>
          <a:ln/>
        </p:spPr>
      </p:sp>
      <p:sp>
        <p:nvSpPr>
          <p:cNvPr id="15" name="Text 12"/>
          <p:cNvSpPr/>
          <p:nvPr/>
        </p:nvSpPr>
        <p:spPr>
          <a:xfrm>
            <a:off x="3412998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431286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Modules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431286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integrated modules: Strategy Studio, AlgoHub, Gamma Blast Monitor, ATM Straddle, Smart Money Intel, News Desk, OI Tracker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966460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22492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0" name="Shape 17"/>
          <p:cNvSpPr/>
          <p:nvPr/>
        </p:nvSpPr>
        <p:spPr>
          <a:xfrm>
            <a:off x="6222492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D4A017"/>
          </a:solidFill>
          <a:ln/>
        </p:spPr>
      </p:sp>
      <p:sp>
        <p:nvSpPr>
          <p:cNvPr id="21" name="Text 18"/>
          <p:cNvSpPr/>
          <p:nvPr/>
        </p:nvSpPr>
        <p:spPr>
          <a:xfrm>
            <a:off x="6295644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313932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&amp; Portfolio Overlay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313932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Drawdown/VaR monitoring, risk budgets, correlation matrix, automated rebalancing alerts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849106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105138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05138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D4A017"/>
          </a:solidFill>
          <a:ln/>
        </p:spPr>
      </p:sp>
      <p:sp>
        <p:nvSpPr>
          <p:cNvPr id="27" name="Text 24"/>
          <p:cNvSpPr/>
          <p:nvPr/>
        </p:nvSpPr>
        <p:spPr>
          <a:xfrm>
            <a:off x="9178290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196578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Broker Execution Layer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196578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broker integrations — paper trading validation before any live capital deployment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457200" y="3108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STACK BY LAYER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57200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1792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Frontend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21792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· Real-time dashboard UI · Visual condition-tree strategy builder</a:t>
            </a:r>
            <a:endParaRPr lang="en-US" sz="930" dirty="0"/>
          </a:p>
        </p:txBody>
      </p:sp>
      <p:sp>
        <p:nvSpPr>
          <p:cNvPr id="34" name="Shape 31"/>
          <p:cNvSpPr/>
          <p:nvPr/>
        </p:nvSpPr>
        <p:spPr>
          <a:xfrm>
            <a:off x="6231636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96228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Backend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6396228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Node.js · Python · Real-time market data processing pipeline</a:t>
            </a:r>
            <a:endParaRPr lang="en-US" sz="930" dirty="0"/>
          </a:p>
        </p:txBody>
      </p:sp>
      <p:sp>
        <p:nvSpPr>
          <p:cNvPr id="37" name="Shape 34"/>
          <p:cNvSpPr/>
          <p:nvPr/>
        </p:nvSpPr>
        <p:spPr>
          <a:xfrm>
            <a:off x="457200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21792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&amp; Infra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621792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Supabase · AWS · 500+ stocks scanned daily across 9 modules</a:t>
            </a:r>
            <a:endParaRPr lang="en-US" sz="930" dirty="0"/>
          </a:p>
        </p:txBody>
      </p:sp>
      <p:sp>
        <p:nvSpPr>
          <p:cNvPr id="40" name="Shape 37"/>
          <p:cNvSpPr/>
          <p:nvPr/>
        </p:nvSpPr>
        <p:spPr>
          <a:xfrm>
            <a:off x="6231636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96228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D4A0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Engineering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6396228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Forced paper-trading validation · Drawdown budgets · 1-day 99% VaR · Correlation-aware allocation</a:t>
            </a:r>
            <a:endParaRPr lang="en-US" sz="930" dirty="0"/>
          </a:p>
        </p:txBody>
      </p:sp>
      <p:sp>
        <p:nvSpPr>
          <p:cNvPr id="43" name="Text 4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92608"/>
            <a:ext cx="822960" cy="82296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90" y="506578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508760" y="29260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AI VIDEO &amp; MARKET INTELLIGENCE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1508760" y="530352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StudioAgent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08760" y="1005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Enterprise-grade cyclical agent platform — zero-human 5-platform social publishing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9692640" y="384048"/>
            <a:ext cx="2011680" cy="640080"/>
          </a:xfrm>
          <a:prstGeom prst="roundRect">
            <a:avLst>
              <a:gd name="adj" fmla="val 11429"/>
            </a:avLst>
          </a:prstGeom>
          <a:solidFill>
            <a:srgbClr val="10233F"/>
          </a:solidFill>
          <a:ln w="12700">
            <a:solidFill>
              <a:srgbClr val="35C4E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29800" y="457200"/>
            <a:ext cx="17373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800" dirty="0"/>
          </a:p>
        </p:txBody>
      </p:sp>
      <p:sp>
        <p:nvSpPr>
          <p:cNvPr id="10" name="Text 7">
            <a:hlinkClick r:id="rId2" tooltip=""/>
          </p:cNvPr>
          <p:cNvSpPr/>
          <p:nvPr/>
        </p:nvSpPr>
        <p:spPr>
          <a:xfrm>
            <a:off x="9829800" y="667512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u="sng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vriddhix.ai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5720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15.2x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53035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velocity (10→150+/mo)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324612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24612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84.2%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331927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cost cut ($120→$19/video)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6035040" y="1627632"/>
            <a:ext cx="260604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035040" y="1700784"/>
            <a:ext cx="2606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99.4%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6108192" y="2157984"/>
            <a:ext cx="24597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G-Eval quality threshold pass rate</a:t>
            </a:r>
            <a:endParaRPr lang="en-US" sz="830" dirty="0"/>
          </a:p>
        </p:txBody>
      </p:sp>
      <p:sp>
        <p:nvSpPr>
          <p:cNvPr id="20" name="Shape 17"/>
          <p:cNvSpPr/>
          <p:nvPr/>
        </p:nvSpPr>
        <p:spPr>
          <a:xfrm>
            <a:off x="45720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F5D5D5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58368" y="2898648"/>
            <a:ext cx="365760" cy="365760"/>
          </a:xfrm>
          <a:prstGeom prst="ellipse">
            <a:avLst/>
          </a:prstGeom>
          <a:solidFill>
            <a:srgbClr val="D9534F"/>
          </a:solidFill>
          <a:ln/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466" y="2993746"/>
            <a:ext cx="175565" cy="175565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114300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B03A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</a:t>
            </a:r>
            <a:endParaRPr lang="en-US" sz="1350" dirty="0"/>
          </a:p>
        </p:txBody>
      </p:sp>
      <p:sp>
        <p:nvSpPr>
          <p:cNvPr id="24" name="Text 20"/>
          <p:cNvSpPr/>
          <p:nvPr/>
        </p:nvSpPr>
        <p:spPr>
          <a:xfrm>
            <a:off x="68580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Manual scripting, voiceover, and editing cost $120–200 per 60-second clip.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68580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team of 2 editor FTEs maxes out at 10–12 videos/month ($18,000/mo for 150 videos).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68580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Generic AI generators hallucinate financial data and news catalysts — brand &amp; compliance risk.</a:t>
            </a:r>
            <a:endParaRPr lang="en-US" sz="1000" dirty="0"/>
          </a:p>
        </p:txBody>
      </p:sp>
      <p:sp>
        <p:nvSpPr>
          <p:cNvPr id="27" name="Text 23"/>
          <p:cNvSpPr/>
          <p:nvPr/>
        </p:nvSpPr>
        <p:spPr>
          <a:xfrm>
            <a:off x="68580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Manually cross-posting across 5 platforms consumes 18+ hours/week.</a:t>
            </a:r>
            <a:endParaRPr lang="en-US" sz="1000" dirty="0"/>
          </a:p>
        </p:txBody>
      </p:sp>
      <p:sp>
        <p:nvSpPr>
          <p:cNvPr id="28" name="Shape 24"/>
          <p:cNvSpPr/>
          <p:nvPr/>
        </p:nvSpPr>
        <p:spPr>
          <a:xfrm>
            <a:off x="6217920" y="2697480"/>
            <a:ext cx="548640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C9EDE0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6419088" y="2898648"/>
            <a:ext cx="365760" cy="365760"/>
          </a:xfrm>
          <a:prstGeom prst="ellipse">
            <a:avLst/>
          </a:prstGeom>
          <a:solidFill>
            <a:srgbClr val="2ECC91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4186" y="2993746"/>
            <a:ext cx="175565" cy="175565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6903720" y="2953512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8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1350" dirty="0"/>
          </a:p>
        </p:txBody>
      </p:sp>
      <p:sp>
        <p:nvSpPr>
          <p:cNvPr id="32" name="Text 27"/>
          <p:cNvSpPr/>
          <p:nvPr/>
        </p:nvSpPr>
        <p:spPr>
          <a:xfrm>
            <a:off x="6446520" y="3474720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7-step LangGraph cyclical state machine: Researcher → Scriptwriter → Evaluator → Guardrail → Director → Social → Publisher.</a:t>
            </a:r>
            <a:endParaRPr lang="en-US" sz="1000" dirty="0"/>
          </a:p>
        </p:txBody>
      </p:sp>
      <p:sp>
        <p:nvSpPr>
          <p:cNvPr id="33" name="Text 28"/>
          <p:cNvSpPr/>
          <p:nvPr/>
        </p:nvSpPr>
        <p:spPr>
          <a:xfrm>
            <a:off x="6446520" y="4078224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Real-time DuckDuckGo news scraping + BM25 RAG + LLaMA 3.3 70B financial catalyst analysis.</a:t>
            </a:r>
            <a:endParaRPr lang="en-US" sz="1000" dirty="0"/>
          </a:p>
        </p:txBody>
      </p:sp>
      <p:sp>
        <p:nvSpPr>
          <p:cNvPr id="34" name="Text 29"/>
          <p:cNvSpPr/>
          <p:nvPr/>
        </p:nvSpPr>
        <p:spPr>
          <a:xfrm>
            <a:off x="6446520" y="4681728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DeepEval G-Eval quality scoring (≥8.0/10) with automated audio ducking — 38% retention increase.</a:t>
            </a:r>
            <a:endParaRPr lang="en-US" sz="1000" dirty="0"/>
          </a:p>
        </p:txBody>
      </p:sp>
      <p:sp>
        <p:nvSpPr>
          <p:cNvPr id="35" name="Text 30"/>
          <p:cNvSpPr/>
          <p:nvPr/>
        </p:nvSpPr>
        <p:spPr>
          <a:xfrm>
            <a:off x="6446520" y="5285232"/>
            <a:ext cx="5029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Direct 5-platform publishing: Meta Graph API, YouTube Data API v3, Tweepy (X), TikTok Upload API.</a:t>
            </a:r>
            <a:endParaRPr lang="en-US" sz="1000" dirty="0"/>
          </a:p>
        </p:txBody>
      </p:sp>
      <p:sp>
        <p:nvSpPr>
          <p:cNvPr id="36" name="Text 31"/>
          <p:cNvSpPr/>
          <p:nvPr/>
        </p:nvSpPr>
        <p:spPr>
          <a:xfrm>
            <a:off x="457200" y="6144768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endParaRPr lang="en-US" sz="850" dirty="0"/>
          </a:p>
        </p:txBody>
      </p:sp>
      <p:sp>
        <p:nvSpPr>
          <p:cNvPr id="37" name="Shape 32"/>
          <p:cNvSpPr/>
          <p:nvPr/>
        </p:nvSpPr>
        <p:spPr>
          <a:xfrm>
            <a:off x="1188720" y="6117336"/>
            <a:ext cx="903427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38" name="Text 33"/>
          <p:cNvSpPr/>
          <p:nvPr/>
        </p:nvSpPr>
        <p:spPr>
          <a:xfrm>
            <a:off x="1188720" y="6117336"/>
            <a:ext cx="903427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LangGraph</a:t>
            </a:r>
            <a:endParaRPr lang="en-US" sz="870" dirty="0"/>
          </a:p>
        </p:txBody>
      </p:sp>
      <p:sp>
        <p:nvSpPr>
          <p:cNvPr id="39" name="Shape 34"/>
          <p:cNvSpPr/>
          <p:nvPr/>
        </p:nvSpPr>
        <p:spPr>
          <a:xfrm>
            <a:off x="2211019" y="6117336"/>
            <a:ext cx="678485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0" name="Text 35"/>
          <p:cNvSpPr/>
          <p:nvPr/>
        </p:nvSpPr>
        <p:spPr>
          <a:xfrm>
            <a:off x="2211019" y="6117336"/>
            <a:ext cx="67848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FFmpeg</a:t>
            </a:r>
            <a:endParaRPr lang="en-US" sz="870" dirty="0"/>
          </a:p>
        </p:txBody>
      </p:sp>
      <p:sp>
        <p:nvSpPr>
          <p:cNvPr id="41" name="Shape 36"/>
          <p:cNvSpPr/>
          <p:nvPr/>
        </p:nvSpPr>
        <p:spPr>
          <a:xfrm>
            <a:off x="3008376" y="6117336"/>
            <a:ext cx="75346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2" name="Text 37"/>
          <p:cNvSpPr/>
          <p:nvPr/>
        </p:nvSpPr>
        <p:spPr>
          <a:xfrm>
            <a:off x="3008376" y="6117336"/>
            <a:ext cx="753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Whisper</a:t>
            </a:r>
            <a:endParaRPr lang="en-US" sz="870" dirty="0"/>
          </a:p>
        </p:txBody>
      </p:sp>
      <p:sp>
        <p:nvSpPr>
          <p:cNvPr id="43" name="Shape 38"/>
          <p:cNvSpPr/>
          <p:nvPr/>
        </p:nvSpPr>
        <p:spPr>
          <a:xfrm>
            <a:off x="3880714" y="6117336"/>
            <a:ext cx="1203350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4" name="Text 39"/>
          <p:cNvSpPr/>
          <p:nvPr/>
        </p:nvSpPr>
        <p:spPr>
          <a:xfrm>
            <a:off x="3880714" y="6117336"/>
            <a:ext cx="120335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3.3 70B</a:t>
            </a:r>
            <a:endParaRPr lang="en-US" sz="870" dirty="0"/>
          </a:p>
        </p:txBody>
      </p:sp>
      <p:sp>
        <p:nvSpPr>
          <p:cNvPr id="45" name="Shape 40"/>
          <p:cNvSpPr/>
          <p:nvPr/>
        </p:nvSpPr>
        <p:spPr>
          <a:xfrm>
            <a:off x="5202936" y="6117336"/>
            <a:ext cx="82844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6" name="Text 41"/>
          <p:cNvSpPr/>
          <p:nvPr/>
        </p:nvSpPr>
        <p:spPr>
          <a:xfrm>
            <a:off x="5202936" y="6117336"/>
            <a:ext cx="82844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DeepEval</a:t>
            </a:r>
            <a:endParaRPr lang="en-US" sz="870" dirty="0"/>
          </a:p>
        </p:txBody>
      </p:sp>
      <p:sp>
        <p:nvSpPr>
          <p:cNvPr id="47" name="Shape 42"/>
          <p:cNvSpPr/>
          <p:nvPr/>
        </p:nvSpPr>
        <p:spPr>
          <a:xfrm>
            <a:off x="6150254" y="6117336"/>
            <a:ext cx="753466" cy="292608"/>
          </a:xfrm>
          <a:prstGeom prst="roundRect">
            <a:avLst>
              <a:gd name="adj" fmla="val 18750"/>
            </a:avLst>
          </a:prstGeom>
          <a:solidFill>
            <a:srgbClr val="CFE0F2"/>
          </a:solidFill>
          <a:ln/>
        </p:spPr>
      </p:sp>
      <p:sp>
        <p:nvSpPr>
          <p:cNvPr id="48" name="Text 43"/>
          <p:cNvSpPr/>
          <p:nvPr/>
        </p:nvSpPr>
        <p:spPr>
          <a:xfrm>
            <a:off x="6150254" y="6117336"/>
            <a:ext cx="753466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70" b="1" dirty="0">
                <a:solidFill>
                  <a:srgbClr val="1B36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Next.js</a:t>
            </a:r>
            <a:endParaRPr lang="en-US" sz="870" dirty="0"/>
          </a:p>
        </p:txBody>
      </p:sp>
      <p:sp>
        <p:nvSpPr>
          <p:cNvPr id="49" name="Text 44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50" name="Text 45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1B365D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01168"/>
            <a:ext cx="640080" cy="640080"/>
          </a:xfrm>
          <a:prstGeom prst="ellipse">
            <a:avLst/>
          </a:prstGeom>
          <a:solidFill>
            <a:srgbClr val="10233F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367589"/>
            <a:ext cx="307238" cy="30723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21945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&amp; TECH STACK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325880" y="4572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StudioAgent — System Architecture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8" name="Shape 5"/>
          <p:cNvSpPr/>
          <p:nvPr/>
        </p:nvSpPr>
        <p:spPr>
          <a:xfrm>
            <a:off x="457200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C0392B"/>
          </a:solidFill>
          <a:ln/>
        </p:spPr>
      </p:sp>
      <p:sp>
        <p:nvSpPr>
          <p:cNvPr id="9" name="Text 6"/>
          <p:cNvSpPr/>
          <p:nvPr/>
        </p:nvSpPr>
        <p:spPr>
          <a:xfrm>
            <a:off x="530352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548640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DuckDuckGo news scraping + BM25 RAG retrieval for grounded, current market context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3083814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339846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14" name="Shape 11"/>
          <p:cNvSpPr/>
          <p:nvPr/>
        </p:nvSpPr>
        <p:spPr>
          <a:xfrm>
            <a:off x="3339846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C0392B"/>
          </a:solidFill>
          <a:ln/>
        </p:spPr>
      </p:sp>
      <p:sp>
        <p:nvSpPr>
          <p:cNvPr id="15" name="Text 12"/>
          <p:cNvSpPr/>
          <p:nvPr/>
        </p:nvSpPr>
        <p:spPr>
          <a:xfrm>
            <a:off x="3412998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3431286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Scriptwriter → Evaluator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431286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3.3 70B financial catalyst analysis, then DeepEval G-Eval scoring — must pass ≥8.0/10 to proceed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966460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222492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0" name="Shape 17"/>
          <p:cNvSpPr/>
          <p:nvPr/>
        </p:nvSpPr>
        <p:spPr>
          <a:xfrm>
            <a:off x="6222492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C0392B"/>
          </a:solidFill>
          <a:ln/>
        </p:spPr>
      </p:sp>
      <p:sp>
        <p:nvSpPr>
          <p:cNvPr id="21" name="Text 18"/>
          <p:cNvSpPr/>
          <p:nvPr/>
        </p:nvSpPr>
        <p:spPr>
          <a:xfrm>
            <a:off x="6295644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6313932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Guardrail → Director</a:t>
            </a:r>
            <a:endParaRPr lang="en-US" sz="1050" dirty="0"/>
          </a:p>
        </p:txBody>
      </p:sp>
      <p:sp>
        <p:nvSpPr>
          <p:cNvPr id="23" name="Text 20"/>
          <p:cNvSpPr/>
          <p:nvPr/>
        </p:nvSpPr>
        <p:spPr>
          <a:xfrm>
            <a:off x="6313932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Compliance/hallucination guardrail check, then FFmpeg/MoviePy compositing with Ken Burns movement + Whisper subtitle sync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8849106" y="1943100"/>
            <a:ext cx="256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9105138" y="1417320"/>
            <a:ext cx="2626614" cy="1417320"/>
          </a:xfrm>
          <a:prstGeom prst="roundRect">
            <a:avLst>
              <a:gd name="adj" fmla="val 5161"/>
            </a:avLst>
          </a:prstGeom>
          <a:solidFill>
            <a:srgbClr val="1B365D"/>
          </a:solidFill>
          <a:ln/>
        </p:spPr>
      </p:sp>
      <p:sp>
        <p:nvSpPr>
          <p:cNvPr id="26" name="Shape 23"/>
          <p:cNvSpPr/>
          <p:nvPr/>
        </p:nvSpPr>
        <p:spPr>
          <a:xfrm>
            <a:off x="9105138" y="1417320"/>
            <a:ext cx="2626614" cy="292608"/>
          </a:xfrm>
          <a:prstGeom prst="roundRect">
            <a:avLst>
              <a:gd name="adj" fmla="val 25000"/>
            </a:avLst>
          </a:prstGeom>
          <a:solidFill>
            <a:srgbClr val="C0392B"/>
          </a:solidFill>
          <a:ln/>
        </p:spPr>
      </p:sp>
      <p:sp>
        <p:nvSpPr>
          <p:cNvPr id="27" name="Text 24"/>
          <p:cNvSpPr/>
          <p:nvPr/>
        </p:nvSpPr>
        <p:spPr>
          <a:xfrm>
            <a:off x="9178290" y="1435608"/>
            <a:ext cx="457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196578" y="1783080"/>
            <a:ext cx="2443734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→ Publisher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9196578" y="2130552"/>
            <a:ext cx="2443734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Caption/tag generation, then direct publish to Meta, YouTube, X (Tweepy), and TikTok APIs — zero human touch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457200" y="310896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STACK BY LAYER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457200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21792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 &amp; Gateway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621792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Next.js 15 desktop UI · Server-Sent Events log streaming · 10 specialized workspace studios</a:t>
            </a:r>
            <a:endParaRPr lang="en-US" sz="930" dirty="0"/>
          </a:p>
        </p:txBody>
      </p:sp>
      <p:sp>
        <p:nvSpPr>
          <p:cNvPr id="34" name="Shape 31"/>
          <p:cNvSpPr/>
          <p:nvPr/>
        </p:nvSpPr>
        <p:spPr>
          <a:xfrm>
            <a:off x="6231636" y="347472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396228" y="356616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/ LLM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6396228" y="384048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3.3 70B · BM25 RAG · DeepEval G-Eval quality scoring (≥8.0/10 threshold)</a:t>
            </a:r>
            <a:endParaRPr lang="en-US" sz="930" dirty="0"/>
          </a:p>
        </p:txBody>
      </p:sp>
      <p:sp>
        <p:nvSpPr>
          <p:cNvPr id="37" name="Shape 34"/>
          <p:cNvSpPr/>
          <p:nvPr/>
        </p:nvSpPr>
        <p:spPr>
          <a:xfrm>
            <a:off x="457200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621792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Media Engine</a:t>
            </a:r>
            <a:endParaRPr lang="en-US" sz="1100" dirty="0"/>
          </a:p>
        </p:txBody>
      </p:sp>
      <p:sp>
        <p:nvSpPr>
          <p:cNvPr id="39" name="Text 36"/>
          <p:cNvSpPr/>
          <p:nvPr/>
        </p:nvSpPr>
        <p:spPr>
          <a:xfrm>
            <a:off x="621792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FFmpeg · MoviePy · Whisper subtitle sync · RMS-envelope audio ducking (38% retention lift)</a:t>
            </a:r>
            <a:endParaRPr lang="en-US" sz="930" dirty="0"/>
          </a:p>
        </p:txBody>
      </p:sp>
      <p:sp>
        <p:nvSpPr>
          <p:cNvPr id="40" name="Shape 37"/>
          <p:cNvSpPr/>
          <p:nvPr/>
        </p:nvSpPr>
        <p:spPr>
          <a:xfrm>
            <a:off x="6231636" y="4480560"/>
            <a:ext cx="5500116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E7ECF3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396228" y="4572000"/>
            <a:ext cx="51709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Distribution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6396228" y="4846320"/>
            <a:ext cx="5170932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 Graph API · YouTube Data API v3 · Tweepy (X) · TikTok Upload API — 5 platforms, fully automated</a:t>
            </a:r>
            <a:endParaRPr lang="en-US" sz="930" dirty="0"/>
          </a:p>
        </p:txBody>
      </p:sp>
      <p:sp>
        <p:nvSpPr>
          <p:cNvPr id="43" name="Text 4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0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657600"/>
            <a:ext cx="5029200" cy="5029200"/>
          </a:xfrm>
          <a:prstGeom prst="ellipse">
            <a:avLst/>
          </a:prstGeom>
          <a:solidFill>
            <a:srgbClr val="1B365D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numbers, side by side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058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metric below is from a live, production system — not a projection.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691640"/>
            <a:ext cx="10881360" cy="731520"/>
          </a:xfrm>
          <a:prstGeom prst="roundRect">
            <a:avLst>
              <a:gd name="adj" fmla="val 7500"/>
            </a:avLst>
          </a:prstGeom>
          <a:solidFill>
            <a:srgbClr val="1B365D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78308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SaarthiOne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383280" y="178308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68% → near-zero chatbot drop-off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863840" y="178308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WhatsApp booking &amp; payment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40080" y="2560320"/>
            <a:ext cx="10881360" cy="731520"/>
          </a:xfrm>
          <a:prstGeom prst="roundRect">
            <a:avLst>
              <a:gd name="adj" fmla="val 7500"/>
            </a:avLst>
          </a:prstGeom>
          <a:solidFill>
            <a:srgbClr val="1B365D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265176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Omni Quality Platform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383280" y="265176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 less authoring, 95% less maintenance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863840" y="265176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Self-healing AI test automation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40080" y="3429000"/>
            <a:ext cx="10881360" cy="731520"/>
          </a:xfrm>
          <a:prstGeom prst="roundRect">
            <a:avLst>
              <a:gd name="adj" fmla="val 7500"/>
            </a:avLst>
          </a:prstGeom>
          <a:solidFill>
            <a:srgbClr val="1B365D"/>
          </a:solidFill>
          <a:ln/>
        </p:spPr>
      </p:sp>
      <p:sp>
        <p:nvSpPr>
          <p:cNvPr id="14" name="Text 12"/>
          <p:cNvSpPr/>
          <p:nvPr/>
        </p:nvSpPr>
        <p:spPr>
          <a:xfrm>
            <a:off x="914400" y="35204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Orbis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383280" y="352044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500+ stocks scanned daily across 9 modules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863840" y="352044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quant trading &amp; analytics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40080" y="4297680"/>
            <a:ext cx="10881360" cy="731520"/>
          </a:xfrm>
          <a:prstGeom prst="roundRect">
            <a:avLst>
              <a:gd name="adj" fmla="val 7500"/>
            </a:avLst>
          </a:prstGeom>
          <a:solidFill>
            <a:srgbClr val="1B365D"/>
          </a:solidFill>
          <a:ln/>
        </p:spPr>
      </p:sp>
      <p:sp>
        <p:nvSpPr>
          <p:cNvPr id="18" name="Text 16"/>
          <p:cNvSpPr/>
          <p:nvPr/>
        </p:nvSpPr>
        <p:spPr>
          <a:xfrm>
            <a:off x="914400" y="43891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5C4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StudioAgent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383280" y="4389120"/>
            <a:ext cx="4389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$181,800/year net savings, 10.4x payback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863840" y="4389120"/>
            <a:ext cx="3474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Autonomous 5-platform video pipeline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 Jain  ·  AI Engineer  ·  Case Studies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C97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1645920"/>
            <a:ext cx="5029200" cy="5029200"/>
          </a:xfrm>
          <a:prstGeom prst="ellipse">
            <a:avLst/>
          </a:prstGeom>
          <a:solidFill>
            <a:srgbClr val="1B365D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55448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talk about your project.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22960" y="23317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system above is live — open any link and try it yourself.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3063240"/>
            <a:ext cx="292608" cy="292608"/>
          </a:xfrm>
          <a:prstGeom prst="ellipse">
            <a:avLst/>
          </a:prstGeom>
          <a:solidFill>
            <a:srgbClr val="1B365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038" y="3139318"/>
            <a:ext cx="140452" cy="1404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302666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SaarthiOne — AI Front Office   </a:t>
            </a:r>
            <a:pPr indent="0" marL="0">
              <a:buNone/>
            </a:pPr>
            <a:r>
              <a:rPr lang="en-US" sz="1300" u="sng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saarthione.vriddhix.ai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22960" y="3520440"/>
            <a:ext cx="292608" cy="292608"/>
          </a:xfrm>
          <a:prstGeom prst="ellipse">
            <a:avLst/>
          </a:prstGeom>
          <a:solidFill>
            <a:srgbClr val="1B365D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38" y="3596518"/>
            <a:ext cx="140452" cy="14045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34440" y="348386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Omni — AI Quality Engineering   </a:t>
            </a:r>
            <a:pPr indent="0" marL="0">
              <a:buNone/>
            </a:pPr>
            <a:r>
              <a:rPr lang="en-US" sz="1300" u="sng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omni.vriddhix.ai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822960" y="3977640"/>
            <a:ext cx="292608" cy="292608"/>
          </a:xfrm>
          <a:prstGeom prst="ellipse">
            <a:avLst/>
          </a:prstGeom>
          <a:solidFill>
            <a:srgbClr val="1B365D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038" y="4053718"/>
            <a:ext cx="140452" cy="14045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34440" y="394106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Orbis — Algo Trading Platform   </a:t>
            </a:r>
            <a:pPr indent="0" marL="0">
              <a:buNone/>
            </a:pPr>
            <a:r>
              <a:rPr lang="en-US" sz="1300" u="sng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atlas.vriddhix.ai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822960" y="4434840"/>
            <a:ext cx="292608" cy="292608"/>
          </a:xfrm>
          <a:prstGeom prst="ellipse">
            <a:avLst/>
          </a:prstGeom>
          <a:solidFill>
            <a:srgbClr val="1B365D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038" y="4510918"/>
            <a:ext cx="140452" cy="14045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34440" y="4398264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StudioAgent — AI Video Engine   </a:t>
            </a:r>
            <a:pPr indent="0" marL="0">
              <a:buNone/>
            </a:pPr>
            <a:r>
              <a:rPr lang="en-US" sz="1300" u="sng" dirty="0">
                <a:solidFill>
                  <a:srgbClr val="35C4E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vriddhix.ai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22960" y="534924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Anupama Jain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822960" y="568756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FE0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Engineer  ·  Agentic Systems, LLM Integration &amp; AI Automation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822960" y="598932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3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anupamavjain@gmail.com   ·   linkedin.com/in/anupama-jain   ·   github.com/AnupamaJain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2026-08-25T05:39:46Z</dcterms:created>
  <dcterms:modified xsi:type="dcterms:W3CDTF">2026-08-25T05:39:46Z</dcterms:modified>
</cp:coreProperties>
</file>